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Montserrat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eebo Light" panose="020B0604020202020204" charset="-79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136C"/>
    <a:srgbClr val="632B8D"/>
    <a:srgbClr val="6600FF"/>
    <a:srgbClr val="6600CC"/>
    <a:srgbClr val="5C4C96"/>
    <a:srgbClr val="3E1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3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20B7D4-B86C-4435-967C-1346F5483518}" type="doc">
      <dgm:prSet loTypeId="urn:microsoft.com/office/officeart/2005/8/layout/arrow6" loCatId="process" qsTypeId="urn:microsoft.com/office/officeart/2005/8/quickstyle/3d1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4C4CBA8-E829-4DC2-8F89-87987077F913}">
      <dgm:prSet phldrT="[Text]"/>
      <dgm:spPr/>
      <dgm:t>
        <a:bodyPr/>
        <a:lstStyle/>
        <a:p>
          <a:r>
            <a:rPr lang="en-US" b="1" dirty="0" smtClean="0"/>
            <a:t>Input Validation</a:t>
          </a:r>
          <a:endParaRPr lang="en-US" b="1" dirty="0"/>
        </a:p>
      </dgm:t>
    </dgm:pt>
    <dgm:pt modelId="{7F070BF7-CE77-40C6-8520-78D54D5BF2EE}" type="parTrans" cxnId="{1256F634-7148-48C3-A641-1B900596FDF7}">
      <dgm:prSet/>
      <dgm:spPr/>
      <dgm:t>
        <a:bodyPr/>
        <a:lstStyle/>
        <a:p>
          <a:endParaRPr lang="en-US"/>
        </a:p>
      </dgm:t>
    </dgm:pt>
    <dgm:pt modelId="{8EBC1F36-BC00-4630-A326-997605C8E45A}" type="sibTrans" cxnId="{1256F634-7148-48C3-A641-1B900596FDF7}">
      <dgm:prSet/>
      <dgm:spPr/>
      <dgm:t>
        <a:bodyPr/>
        <a:lstStyle/>
        <a:p>
          <a:endParaRPr lang="en-US"/>
        </a:p>
      </dgm:t>
    </dgm:pt>
    <dgm:pt modelId="{B17BAA53-5A0F-4CF1-8AF5-5D397BBF2270}">
      <dgm:prSet phldrT="[Text]"/>
      <dgm:spPr/>
      <dgm:t>
        <a:bodyPr/>
        <a:lstStyle/>
        <a:p>
          <a:r>
            <a:rPr lang="en-US" dirty="0" smtClean="0">
              <a:latin typeface="Heebo Light" pitchFamily="34" charset="0"/>
              <a:ea typeface="Heebo Light" pitchFamily="34" charset="-122"/>
              <a:cs typeface="Heebo Light" pitchFamily="34" charset="-120"/>
            </a:rPr>
            <a:t>The system thoroughly validates user input, ensuring that all necessary details are provided correctly.</a:t>
          </a:r>
          <a:endParaRPr lang="en-US" dirty="0"/>
        </a:p>
      </dgm:t>
    </dgm:pt>
    <dgm:pt modelId="{F0DBC5AE-B84F-40D5-A536-F4E64608072F}" type="parTrans" cxnId="{A3819A05-745A-4B07-BA55-3F01FFC67DED}">
      <dgm:prSet/>
      <dgm:spPr/>
      <dgm:t>
        <a:bodyPr/>
        <a:lstStyle/>
        <a:p>
          <a:endParaRPr lang="en-US"/>
        </a:p>
      </dgm:t>
    </dgm:pt>
    <dgm:pt modelId="{8039CBFE-1382-40AA-AB19-F2FC23B8AA9D}" type="sibTrans" cxnId="{A3819A05-745A-4B07-BA55-3F01FFC67DED}">
      <dgm:prSet/>
      <dgm:spPr/>
      <dgm:t>
        <a:bodyPr/>
        <a:lstStyle/>
        <a:p>
          <a:endParaRPr lang="en-US"/>
        </a:p>
      </dgm:t>
    </dgm:pt>
    <dgm:pt modelId="{0CEDF0C0-05A1-4E06-B199-ED75720E718B}">
      <dgm:prSet phldrT="[Text]"/>
      <dgm:spPr/>
      <dgm:t>
        <a:bodyPr/>
        <a:lstStyle/>
        <a:p>
          <a:r>
            <a:rPr lang="en-US" dirty="0" smtClean="0">
              <a:latin typeface="Montserrat" pitchFamily="34" charset="0"/>
              <a:ea typeface="Montserrat" pitchFamily="34" charset="-122"/>
              <a:cs typeface="Montserrat" pitchFamily="34" charset="-120"/>
            </a:rPr>
            <a:t>Booking Confirmation</a:t>
          </a:r>
          <a:endParaRPr lang="en-US" dirty="0"/>
        </a:p>
      </dgm:t>
    </dgm:pt>
    <dgm:pt modelId="{0C7B0414-EA39-481C-9E38-7DDD0D6281A2}" type="parTrans" cxnId="{00D5E5FA-435F-4649-9FCE-918A7D46EA65}">
      <dgm:prSet/>
      <dgm:spPr/>
      <dgm:t>
        <a:bodyPr/>
        <a:lstStyle/>
        <a:p>
          <a:endParaRPr lang="en-US"/>
        </a:p>
      </dgm:t>
    </dgm:pt>
    <dgm:pt modelId="{5859CED2-49A0-4CB5-B74B-B34419AE2EDD}" type="sibTrans" cxnId="{00D5E5FA-435F-4649-9FCE-918A7D46EA65}">
      <dgm:prSet/>
      <dgm:spPr/>
      <dgm:t>
        <a:bodyPr/>
        <a:lstStyle/>
        <a:p>
          <a:endParaRPr lang="en-US"/>
        </a:p>
      </dgm:t>
    </dgm:pt>
    <dgm:pt modelId="{482260B4-9E48-45E3-82C7-31FAF9D4169C}">
      <dgm:prSet phldrT="[Text]"/>
      <dgm:spPr/>
      <dgm:t>
        <a:bodyPr/>
        <a:lstStyle/>
        <a:p>
          <a:r>
            <a:rPr lang="en-US" dirty="0" smtClean="0">
              <a:latin typeface="Heebo Light" pitchFamily="34" charset="0"/>
              <a:ea typeface="Heebo Light" pitchFamily="34" charset="-122"/>
              <a:cs typeface="Heebo Light" pitchFamily="34" charset="-120"/>
            </a:rPr>
            <a:t>Bookings are only confirmed when all details are verified, providing a reliable and accurate service.</a:t>
          </a:r>
          <a:endParaRPr lang="en-US" dirty="0"/>
        </a:p>
      </dgm:t>
    </dgm:pt>
    <dgm:pt modelId="{02C79717-F921-4A4C-962A-B4AA0F8E5BD5}" type="parTrans" cxnId="{7B1521EF-17A1-4F82-9F21-72C37EF4B1C6}">
      <dgm:prSet/>
      <dgm:spPr/>
      <dgm:t>
        <a:bodyPr/>
        <a:lstStyle/>
        <a:p>
          <a:endParaRPr lang="en-US"/>
        </a:p>
      </dgm:t>
    </dgm:pt>
    <dgm:pt modelId="{13EDF507-02F6-49B4-B879-7A4A229528A9}" type="sibTrans" cxnId="{7B1521EF-17A1-4F82-9F21-72C37EF4B1C6}">
      <dgm:prSet/>
      <dgm:spPr/>
      <dgm:t>
        <a:bodyPr/>
        <a:lstStyle/>
        <a:p>
          <a:endParaRPr lang="en-US"/>
        </a:p>
      </dgm:t>
    </dgm:pt>
    <dgm:pt modelId="{50E8C9A2-1C1D-4045-9168-6065DC4E50B3}" type="pres">
      <dgm:prSet presAssocID="{9F20B7D4-B86C-4435-967C-1346F5483518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0E3193-B43D-427B-9A31-C4D2F7D54BA3}" type="pres">
      <dgm:prSet presAssocID="{9F20B7D4-B86C-4435-967C-1346F5483518}" presName="ribbon" presStyleLbl="node1" presStyleIdx="0" presStyleCnt="1" custScaleY="120345"/>
      <dgm:spPr>
        <a:solidFill>
          <a:srgbClr val="31136C"/>
        </a:solidFill>
      </dgm:spPr>
    </dgm:pt>
    <dgm:pt modelId="{C2E0C3DA-0AC8-4A5A-BF50-9AE2179F908E}" type="pres">
      <dgm:prSet presAssocID="{9F20B7D4-B86C-4435-967C-1346F5483518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B5F90B-5036-4379-BD4F-59DD259F8306}" type="pres">
      <dgm:prSet presAssocID="{9F20B7D4-B86C-4435-967C-1346F5483518}" presName="rightArrowText" presStyleLbl="node1" presStyleIdx="0" presStyleCnt="1" custScaleY="10635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FC72A1-66CD-4F46-8C8C-236899ED89F4}" type="presOf" srcId="{9F20B7D4-B86C-4435-967C-1346F5483518}" destId="{50E8C9A2-1C1D-4045-9168-6065DC4E50B3}" srcOrd="0" destOrd="0" presId="urn:microsoft.com/office/officeart/2005/8/layout/arrow6"/>
    <dgm:cxn modelId="{C5A140AA-2096-4D0A-8B74-2D8D725B8E1A}" type="presOf" srcId="{34C4CBA8-E829-4DC2-8F89-87987077F913}" destId="{C2E0C3DA-0AC8-4A5A-BF50-9AE2179F908E}" srcOrd="0" destOrd="0" presId="urn:microsoft.com/office/officeart/2005/8/layout/arrow6"/>
    <dgm:cxn modelId="{7065686F-ACA1-45CC-B655-3D978F20CDA7}" type="presOf" srcId="{B17BAA53-5A0F-4CF1-8AF5-5D397BBF2270}" destId="{C2E0C3DA-0AC8-4A5A-BF50-9AE2179F908E}" srcOrd="0" destOrd="1" presId="urn:microsoft.com/office/officeart/2005/8/layout/arrow6"/>
    <dgm:cxn modelId="{1256F634-7148-48C3-A641-1B900596FDF7}" srcId="{9F20B7D4-B86C-4435-967C-1346F5483518}" destId="{34C4CBA8-E829-4DC2-8F89-87987077F913}" srcOrd="0" destOrd="0" parTransId="{7F070BF7-CE77-40C6-8520-78D54D5BF2EE}" sibTransId="{8EBC1F36-BC00-4630-A326-997605C8E45A}"/>
    <dgm:cxn modelId="{00D5E5FA-435F-4649-9FCE-918A7D46EA65}" srcId="{9F20B7D4-B86C-4435-967C-1346F5483518}" destId="{0CEDF0C0-05A1-4E06-B199-ED75720E718B}" srcOrd="1" destOrd="0" parTransId="{0C7B0414-EA39-481C-9E38-7DDD0D6281A2}" sibTransId="{5859CED2-49A0-4CB5-B74B-B34419AE2EDD}"/>
    <dgm:cxn modelId="{7B1521EF-17A1-4F82-9F21-72C37EF4B1C6}" srcId="{0CEDF0C0-05A1-4E06-B199-ED75720E718B}" destId="{482260B4-9E48-45E3-82C7-31FAF9D4169C}" srcOrd="0" destOrd="0" parTransId="{02C79717-F921-4A4C-962A-B4AA0F8E5BD5}" sibTransId="{13EDF507-02F6-49B4-B879-7A4A229528A9}"/>
    <dgm:cxn modelId="{75B9E388-D76E-47F0-8059-85A3DEABDEBD}" type="presOf" srcId="{482260B4-9E48-45E3-82C7-31FAF9D4169C}" destId="{00B5F90B-5036-4379-BD4F-59DD259F8306}" srcOrd="0" destOrd="1" presId="urn:microsoft.com/office/officeart/2005/8/layout/arrow6"/>
    <dgm:cxn modelId="{A3819A05-745A-4B07-BA55-3F01FFC67DED}" srcId="{34C4CBA8-E829-4DC2-8F89-87987077F913}" destId="{B17BAA53-5A0F-4CF1-8AF5-5D397BBF2270}" srcOrd="0" destOrd="0" parTransId="{F0DBC5AE-B84F-40D5-A536-F4E64608072F}" sibTransId="{8039CBFE-1382-40AA-AB19-F2FC23B8AA9D}"/>
    <dgm:cxn modelId="{835B785F-A0C8-4D3A-A793-721E90F8AD26}" type="presOf" srcId="{0CEDF0C0-05A1-4E06-B199-ED75720E718B}" destId="{00B5F90B-5036-4379-BD4F-59DD259F8306}" srcOrd="0" destOrd="0" presId="urn:microsoft.com/office/officeart/2005/8/layout/arrow6"/>
    <dgm:cxn modelId="{C534D982-66FD-48D6-BF81-FDBFF0ADE20E}" type="presParOf" srcId="{50E8C9A2-1C1D-4045-9168-6065DC4E50B3}" destId="{A90E3193-B43D-427B-9A31-C4D2F7D54BA3}" srcOrd="0" destOrd="0" presId="urn:microsoft.com/office/officeart/2005/8/layout/arrow6"/>
    <dgm:cxn modelId="{CB193863-3157-42B8-A572-9A2C377E462B}" type="presParOf" srcId="{50E8C9A2-1C1D-4045-9168-6065DC4E50B3}" destId="{C2E0C3DA-0AC8-4A5A-BF50-9AE2179F908E}" srcOrd="1" destOrd="0" presId="urn:microsoft.com/office/officeart/2005/8/layout/arrow6"/>
    <dgm:cxn modelId="{E24BBC0F-D3E2-4C0B-8AC2-1AB5FF9167D7}" type="presParOf" srcId="{50E8C9A2-1C1D-4045-9168-6065DC4E50B3}" destId="{00B5F90B-5036-4379-BD4F-59DD259F8306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E3193-B43D-427B-9A31-C4D2F7D54BA3}">
      <dsp:nvSpPr>
        <dsp:cNvPr id="0" name=""/>
        <dsp:cNvSpPr/>
      </dsp:nvSpPr>
      <dsp:spPr>
        <a:xfrm>
          <a:off x="0" y="1009011"/>
          <a:ext cx="9753600" cy="4695187"/>
        </a:xfrm>
        <a:prstGeom prst="leftRightRibbon">
          <a:avLst/>
        </a:prstGeom>
        <a:solidFill>
          <a:srgbClr val="31136C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E0C3DA-0AC8-4A5A-BF50-9AE2179F908E}">
      <dsp:nvSpPr>
        <dsp:cNvPr id="0" name=""/>
        <dsp:cNvSpPr/>
      </dsp:nvSpPr>
      <dsp:spPr>
        <a:xfrm>
          <a:off x="1170432" y="2088636"/>
          <a:ext cx="3218688" cy="1911705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1788" rIns="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Input Validation</a:t>
          </a:r>
          <a:endParaRPr lang="en-US" sz="23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Heebo Light" pitchFamily="34" charset="0"/>
              <a:ea typeface="Heebo Light" pitchFamily="34" charset="-122"/>
              <a:cs typeface="Heebo Light" pitchFamily="34" charset="-120"/>
            </a:rPr>
            <a:t>The system thoroughly validates user input, ensuring that all necessary details are provided correctly.</a:t>
          </a:r>
          <a:endParaRPr lang="en-US" sz="1800" kern="1200" dirty="0"/>
        </a:p>
      </dsp:txBody>
      <dsp:txXfrm>
        <a:off x="1170432" y="2088636"/>
        <a:ext cx="3218688" cy="1911705"/>
      </dsp:txXfrm>
    </dsp:sp>
    <dsp:sp modelId="{00B5F90B-5036-4379-BD4F-59DD259F8306}">
      <dsp:nvSpPr>
        <dsp:cNvPr id="0" name=""/>
        <dsp:cNvSpPr/>
      </dsp:nvSpPr>
      <dsp:spPr>
        <a:xfrm>
          <a:off x="4876800" y="2652084"/>
          <a:ext cx="3803904" cy="2033270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1788" rIns="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Montserrat" pitchFamily="34" charset="0"/>
              <a:ea typeface="Montserrat" pitchFamily="34" charset="-122"/>
              <a:cs typeface="Montserrat" pitchFamily="34" charset="-120"/>
            </a:rPr>
            <a:t>Booking Confirmation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Heebo Light" pitchFamily="34" charset="0"/>
              <a:ea typeface="Heebo Light" pitchFamily="34" charset="-122"/>
              <a:cs typeface="Heebo Light" pitchFamily="34" charset="-120"/>
            </a:rPr>
            <a:t>Bookings are only confirmed when all details are verified, providing a reliable and accurate service.</a:t>
          </a:r>
          <a:endParaRPr lang="en-US" sz="1800" kern="1200" dirty="0"/>
        </a:p>
      </dsp:txBody>
      <dsp:txXfrm>
        <a:off x="4876800" y="2652084"/>
        <a:ext cx="3803904" cy="2033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312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548" y="7287524"/>
            <a:ext cx="2088851" cy="891907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Railway Management System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Railway Management System offers a comprehensive solution for efficient train scheduling, booking, and staff management. It provides secure access for administrators and a seamless experience for users to plan their journeys.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56440" y="6407110"/>
            <a:ext cx="238196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6" name="Rectangle 5"/>
          <p:cNvSpPr/>
          <p:nvPr/>
        </p:nvSpPr>
        <p:spPr>
          <a:xfrm>
            <a:off x="12541548" y="7143263"/>
            <a:ext cx="1968809" cy="691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550"/>
              </a:lnSpc>
            </a:pPr>
            <a:r>
              <a:rPr lang="en-US" b="1" dirty="0" err="1" smtClean="0">
                <a:solidFill>
                  <a:srgbClr val="F2F0F4"/>
                </a:solidFill>
                <a:latin typeface="Montserrat" pitchFamily="34" charset="0"/>
              </a:rPr>
              <a:t>Hafsa</a:t>
            </a:r>
            <a:r>
              <a:rPr lang="en-US" b="1" dirty="0" smtClean="0">
                <a:solidFill>
                  <a:srgbClr val="F2F0F4"/>
                </a:solidFill>
                <a:latin typeface="Montserrat" pitchFamily="34" charset="0"/>
              </a:rPr>
              <a:t> </a:t>
            </a:r>
            <a:r>
              <a:rPr lang="en-US" b="1" dirty="0" err="1" smtClean="0">
                <a:solidFill>
                  <a:srgbClr val="F2F0F4"/>
                </a:solidFill>
                <a:latin typeface="Montserrat" pitchFamily="34" charset="0"/>
              </a:rPr>
              <a:t>Maqsood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7245" y="1575437"/>
            <a:ext cx="59561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Admin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096000" y="3101101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15174" y="3470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Login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30433" y="400657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Administrators can access the system through a secure login process, ensuring the integrity of train schedules and booking records.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995296" y="3065384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659970" y="3210282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Schedule Management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27633" y="392418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Admins can add, update, search, and delete train schedules with ease, keeping the system up-to-date and responsive to changing needs.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1548" y="7476768"/>
            <a:ext cx="1964161" cy="688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38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Booking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528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46602"/>
            <a:ext cx="2970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Availability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73702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Passengers can check the real-time availability of train seats and plan their journeys accordingly.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345281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246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 Status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473702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Users can view the status of their bookings, whether confirmed or waitlisted, to stay informed.</a:t>
            </a:r>
            <a:endParaRPr lang="en-US" sz="17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1548" y="7273236"/>
            <a:ext cx="2088851" cy="8919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65665" y="4981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 Validation</a:t>
            </a:r>
            <a:endParaRPr lang="en-US" sz="44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548" y="7273236"/>
            <a:ext cx="2088851" cy="891907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724118254"/>
              </p:ext>
            </p:extLst>
          </p:nvPr>
        </p:nvGraphicFramePr>
        <p:xfrm>
          <a:off x="2128837" y="1357313"/>
          <a:ext cx="9753600" cy="6713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Staff Access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1373862" y="277379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863560" y="25186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7274" y="2620684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5615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 Details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12909" y="304225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Railway staff can access comprehensive information about train schedules, routes, and other key details.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7329" y="524708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940237" y="49921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91921" y="5077181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480311" y="5085158"/>
            <a:ext cx="28975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Occupancy Tracking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463582" y="550604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Staff can monitor the real-time occupancy of trains, allowing them to provide better assistance to passengers.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0682"/>
            <a:ext cx="80698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Benefits and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4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504" y="4939784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854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Operations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388985" y="5458723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85000"/>
                  </a:schemeClr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Railway Management System streamlines train scheduling, booking, and staff management, leading to improved operational efficiency.</a:t>
            </a:r>
            <a:endParaRPr lang="en-US" sz="17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5216962" y="4854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75434" y="4939784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4854773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User Experience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699522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85000"/>
                  </a:schemeClr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Passengers enjoy a seamless booking process with real-time availability and reliable confirmation, fostering customer satisfaction.</a:t>
            </a:r>
            <a:endParaRPr lang="en-US" sz="17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Shape 9"/>
          <p:cNvSpPr/>
          <p:nvPr/>
        </p:nvSpPr>
        <p:spPr>
          <a:xfrm>
            <a:off x="9640133" y="4854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9320" y="4939784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4854773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smtClean="0">
                <a:solidFill>
                  <a:schemeClr val="bg1">
                    <a:lumMod val="85000"/>
                  </a:schemeClr>
                </a:solidFill>
                <a:latin typeface="Montserrat" panose="020B0604020202020204" charset="0"/>
              </a:rPr>
              <a:t>Cost</a:t>
            </a:r>
            <a:endParaRPr lang="en-US" sz="2200" dirty="0">
              <a:solidFill>
                <a:schemeClr val="bg1">
                  <a:lumMod val="85000"/>
                </a:schemeClr>
              </a:solidFill>
              <a:latin typeface="Montserrat" panose="020B06040202020202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77249" y="5507181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chemeClr val="bg1">
                    <a:lumMod val="85000"/>
                  </a:schemeClr>
                </a:solidFill>
                <a:latin typeface="Heebo Light" panose="020B0604020202020204" charset="-79"/>
                <a:cs typeface="Heebo Light" panose="020B0604020202020204" charset="-79"/>
              </a:rPr>
              <a:t>In this way  we can reduce over cost using this online management system.</a:t>
            </a:r>
            <a:endParaRPr lang="en-US" sz="1750" dirty="0">
              <a:solidFill>
                <a:schemeClr val="bg1">
                  <a:lumMod val="85000"/>
                </a:schemeClr>
              </a:solidFill>
              <a:latin typeface="Heebo Light" panose="020B0604020202020204" charset="-79"/>
              <a:cs typeface="Heebo Light" panose="020B0604020202020204" charset="-79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1548" y="7273236"/>
            <a:ext cx="2088851" cy="8919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Thank you for your interest in the Railway Management System. We are committed to delivering a cutting-edge solution that streamlines operations and enhances the passenger experience.</a:t>
            </a:r>
            <a:endParaRPr lang="en-US" sz="17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1548" y="7273236"/>
            <a:ext cx="2088851" cy="8919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315</Words>
  <Application>Microsoft Office PowerPoint</Application>
  <PresentationFormat>Custom</PresentationFormat>
  <Paragraphs>44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Montserrat</vt:lpstr>
      <vt:lpstr>Arial</vt:lpstr>
      <vt:lpstr>Calibri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10</cp:revision>
  <dcterms:created xsi:type="dcterms:W3CDTF">2024-11-12T06:16:55Z</dcterms:created>
  <dcterms:modified xsi:type="dcterms:W3CDTF">2024-11-19T04:39:27Z</dcterms:modified>
</cp:coreProperties>
</file>